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71" r:id="rId5"/>
    <p:sldId id="272" r:id="rId6"/>
    <p:sldId id="273" r:id="rId7"/>
    <p:sldId id="274" r:id="rId8"/>
  </p:sldIdLst>
  <p:sldSz cx="18288000" cy="10287000"/>
  <p:notesSz cx="6858000" cy="9144000"/>
  <p:embeddedFontLst>
    <p:embeddedFont>
      <p:font typeface="Public Sans Thin" panose="02020500000000000000" charset="-120"/>
      <p:regular r:id="rId9"/>
    </p:embeddedFont>
    <p:embeddedFont>
      <p:font typeface="Cambria" panose="02040503050406030204" pitchFamily="18" charset="0"/>
      <p:regular r:id="rId10"/>
      <p:bold r:id="rId11"/>
      <p:italic r:id="rId12"/>
      <p:boldItalic r:id="rId13"/>
    </p:embeddedFont>
    <p:embeddedFont>
      <p:font typeface="Cambria Math" panose="02040503050406030204" pitchFamily="18" charset="0"/>
      <p:regular r:id="rId14"/>
    </p:embeddedFont>
    <p:embeddedFont>
      <p:font typeface="Poppins" panose="00000500000000000000" pitchFamily="2" charset="0"/>
      <p:regular r:id="rId15"/>
    </p:embeddedFont>
    <p:embeddedFont>
      <p:font typeface="微軟正黑體" panose="020B0604030504040204" pitchFamily="34" charset="-12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>
      <p:cViewPr varScale="1">
        <p:scale>
          <a:sx n="48" d="100"/>
          <a:sy n="48" d="100"/>
        </p:scale>
        <p:origin x="71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2679884" y="0"/>
            <a:ext cx="5608116" cy="10287000"/>
            <a:chOff x="0" y="0"/>
            <a:chExt cx="1477035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77035" cy="2709333"/>
            </a:xfrm>
            <a:custGeom>
              <a:avLst/>
              <a:gdLst/>
              <a:ahLst/>
              <a:cxnLst/>
              <a:rect l="l" t="t" r="r" b="b"/>
              <a:pathLst>
                <a:path w="1477035" h="2709333">
                  <a:moveTo>
                    <a:pt x="0" y="0"/>
                  </a:moveTo>
                  <a:lnTo>
                    <a:pt x="1477035" y="0"/>
                  </a:lnTo>
                  <a:lnTo>
                    <a:pt x="147703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98E3B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1477035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38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63200" y="1181100"/>
            <a:ext cx="7605325" cy="8229600"/>
            <a:chOff x="0" y="0"/>
            <a:chExt cx="18758447" cy="2029821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758447" cy="20298212"/>
            </a:xfrm>
            <a:custGeom>
              <a:avLst/>
              <a:gdLst/>
              <a:ahLst/>
              <a:cxnLst/>
              <a:rect l="l" t="t" r="r" b="b"/>
              <a:pathLst>
                <a:path w="18758447" h="20298212">
                  <a:moveTo>
                    <a:pt x="0" y="0"/>
                  </a:moveTo>
                  <a:lnTo>
                    <a:pt x="18758447" y="0"/>
                  </a:lnTo>
                  <a:lnTo>
                    <a:pt x="18758447" y="20298212"/>
                  </a:lnTo>
                  <a:lnTo>
                    <a:pt x="0" y="20298212"/>
                  </a:lnTo>
                  <a:close/>
                </a:path>
              </a:pathLst>
            </a:custGeom>
            <a:blipFill>
              <a:blip r:embed="rId2"/>
              <a:stretch>
                <a:fillRect t="-19878" b="-19878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15858" y="1323910"/>
            <a:ext cx="11211117" cy="11669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072"/>
              </a:lnSpc>
            </a:pPr>
            <a:r>
              <a:rPr lang="zh-TW" altLang="en-US" sz="8400" b="1" dirty="0">
                <a:solidFill>
                  <a:srgbClr val="22222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Poppins"/>
                <a:sym typeface="Poppins"/>
              </a:rPr>
              <a:t>有限元素法期末報告</a:t>
            </a:r>
            <a:endParaRPr lang="en-US" sz="8400" b="1" dirty="0">
              <a:solidFill>
                <a:srgbClr val="22222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Poppins"/>
              <a:sym typeface="Poppin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15858" y="2536760"/>
            <a:ext cx="10107098" cy="23438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072"/>
              </a:lnSpc>
            </a:pPr>
            <a:r>
              <a:rPr lang="en-US" altLang="zh-TW" sz="7200" dirty="0">
                <a:solidFill>
                  <a:srgbClr val="F98E3B"/>
                </a:solidFill>
                <a:latin typeface="Poppins"/>
                <a:ea typeface="Poppins"/>
                <a:cs typeface="Poppins"/>
                <a:sym typeface="Poppins"/>
              </a:rPr>
              <a:t>Finite Element Method</a:t>
            </a:r>
            <a:r>
              <a:rPr lang="en-US" sz="7200" dirty="0">
                <a:solidFill>
                  <a:srgbClr val="F98E3B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9072"/>
              </a:lnSpc>
            </a:pPr>
            <a:r>
              <a:rPr lang="en-US" sz="7200" dirty="0">
                <a:solidFill>
                  <a:srgbClr val="F98E3B"/>
                </a:solidFill>
                <a:latin typeface="Poppins"/>
                <a:ea typeface="Poppins"/>
                <a:cs typeface="Poppins"/>
                <a:sym typeface="Poppins"/>
              </a:rPr>
              <a:t>Final Report</a:t>
            </a:r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24249372-E77F-A102-2126-4340303911FC}"/>
              </a:ext>
            </a:extLst>
          </p:cNvPr>
          <p:cNvSpPr txBox="1"/>
          <p:nvPr/>
        </p:nvSpPr>
        <p:spPr>
          <a:xfrm>
            <a:off x="1143000" y="4762500"/>
            <a:ext cx="12856727" cy="523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latin typeface="Cambria" panose="02040503050406030204" pitchFamily="18" charset="0"/>
                <a:ea typeface="Cambria" panose="02040503050406030204" pitchFamily="18" charset="0"/>
                <a:cs typeface="Public Sans Thin"/>
                <a:sym typeface="Public Sans Thin"/>
              </a:rPr>
              <a:t>Crew member:</a:t>
            </a:r>
          </a:p>
          <a:p>
            <a:pPr marL="1080000">
              <a:lnSpc>
                <a:spcPts val="5880"/>
              </a:lnSpc>
              <a:spcBef>
                <a:spcPct val="0"/>
              </a:spcBef>
            </a:pPr>
            <a:r>
              <a:rPr lang="zh-TW" altLang="en-US" sz="4200" dirty="0">
                <a:latin typeface="微軟正黑體" panose="020B0604030504040204" pitchFamily="34" charset="-120"/>
                <a:ea typeface="微軟正黑體" panose="020B0604030504040204" pitchFamily="34" charset="-120"/>
                <a:cs typeface="Public Sans Thin"/>
                <a:sym typeface="Public Sans Thin"/>
              </a:rPr>
              <a:t>涂子彧</a:t>
            </a:r>
            <a:r>
              <a:rPr lang="en-US" altLang="zh-TW" sz="4200" dirty="0">
                <a:latin typeface="Cambria" panose="02040503050406030204" pitchFamily="18" charset="0"/>
                <a:ea typeface="Cambria" panose="02040503050406030204" pitchFamily="18" charset="0"/>
                <a:cs typeface="Public Sans Thin"/>
                <a:sym typeface="Public Sans Thin"/>
              </a:rPr>
              <a:t>11372011</a:t>
            </a:r>
            <a:endParaRPr lang="en-US" altLang="zh-TW" sz="4200" dirty="0">
              <a:latin typeface="微軟正黑體" panose="020B0604030504040204" pitchFamily="34" charset="-120"/>
              <a:ea typeface="微軟正黑體" panose="020B0604030504040204" pitchFamily="34" charset="-120"/>
              <a:cs typeface="Public Sans Thin"/>
              <a:sym typeface="Public Sans Thin"/>
            </a:endParaRPr>
          </a:p>
          <a:p>
            <a:pPr marL="1080000">
              <a:lnSpc>
                <a:spcPts val="5880"/>
              </a:lnSpc>
              <a:spcBef>
                <a:spcPct val="0"/>
              </a:spcBef>
            </a:pPr>
            <a:r>
              <a:rPr lang="zh-TW" altLang="en-US" sz="4200" dirty="0">
                <a:latin typeface="微軟正黑體" panose="020B0604030504040204" pitchFamily="34" charset="-120"/>
                <a:ea typeface="微軟正黑體" panose="020B0604030504040204" pitchFamily="34" charset="-120"/>
                <a:cs typeface="Public Sans Thin"/>
                <a:sym typeface="Public Sans Thin"/>
              </a:rPr>
              <a:t>邱昱倫</a:t>
            </a:r>
            <a:r>
              <a:rPr lang="en-US" altLang="zh-TW" sz="4200" dirty="0">
                <a:latin typeface="Cambria" panose="02040503050406030204" pitchFamily="18" charset="0"/>
                <a:ea typeface="Cambria" panose="02040503050406030204" pitchFamily="18" charset="0"/>
                <a:cs typeface="Public Sans Thin"/>
                <a:sym typeface="Public Sans Thin"/>
              </a:rPr>
              <a:t>11372009</a:t>
            </a:r>
            <a:endParaRPr lang="en-US" altLang="zh-TW" sz="4200" dirty="0">
              <a:latin typeface="微軟正黑體" panose="020B0604030504040204" pitchFamily="34" charset="-120"/>
              <a:ea typeface="微軟正黑體" panose="020B0604030504040204" pitchFamily="34" charset="-120"/>
              <a:cs typeface="Public Sans Thin"/>
              <a:sym typeface="Public Sans Thin"/>
            </a:endParaRPr>
          </a:p>
          <a:p>
            <a:pPr marL="1080000">
              <a:lnSpc>
                <a:spcPts val="5880"/>
              </a:lnSpc>
              <a:spcBef>
                <a:spcPct val="0"/>
              </a:spcBef>
            </a:pPr>
            <a:r>
              <a:rPr lang="zh-TW" altLang="en-US" sz="4200" dirty="0">
                <a:latin typeface="微軟正黑體" panose="020B0604030504040204" pitchFamily="34" charset="-120"/>
                <a:ea typeface="微軟正黑體" panose="020B0604030504040204" pitchFamily="34" charset="-120"/>
                <a:cs typeface="Public Sans Thin"/>
                <a:sym typeface="Public Sans Thin"/>
              </a:rPr>
              <a:t>周芷琦</a:t>
            </a:r>
            <a:r>
              <a:rPr lang="en-US" altLang="zh-TW" sz="4200" dirty="0">
                <a:latin typeface="Cambria" panose="02040503050406030204" pitchFamily="18" charset="0"/>
                <a:ea typeface="Cambria" panose="02040503050406030204" pitchFamily="18" charset="0"/>
                <a:cs typeface="Public Sans Thin"/>
                <a:sym typeface="Public Sans Thin"/>
              </a:rPr>
              <a:t>11372004</a:t>
            </a:r>
          </a:p>
          <a:p>
            <a:pPr marL="1080000">
              <a:lnSpc>
                <a:spcPts val="5880"/>
              </a:lnSpc>
              <a:spcBef>
                <a:spcPct val="0"/>
              </a:spcBef>
            </a:pPr>
            <a:r>
              <a:rPr lang="zh-TW" altLang="en-US" sz="4200" dirty="0">
                <a:latin typeface="Cambria" panose="02040503050406030204" pitchFamily="18" charset="0"/>
                <a:ea typeface="微軟正黑體" panose="020B0604030504040204" pitchFamily="34" charset="-120"/>
                <a:cs typeface="Public Sans Thin"/>
                <a:sym typeface="Public Sans Thin"/>
              </a:rPr>
              <a:t>林金元</a:t>
            </a:r>
            <a:r>
              <a:rPr lang="en-US" altLang="zh-TW" sz="4200" dirty="0">
                <a:latin typeface="Cambria" panose="02040503050406030204" pitchFamily="18" charset="0"/>
                <a:ea typeface="微軟正黑體" panose="020B0604030504040204" pitchFamily="34" charset="-120"/>
                <a:cs typeface="Public Sans Thin"/>
                <a:sym typeface="Public Sans Thin"/>
              </a:rPr>
              <a:t>11372010</a:t>
            </a:r>
          </a:p>
          <a:p>
            <a:pPr marL="1080000">
              <a:lnSpc>
                <a:spcPts val="5880"/>
              </a:lnSpc>
              <a:spcBef>
                <a:spcPct val="0"/>
              </a:spcBef>
            </a:pPr>
            <a:r>
              <a:rPr lang="zh-TW" altLang="en-US" sz="4200" dirty="0">
                <a:latin typeface="微軟正黑體" panose="020B0604030504040204" pitchFamily="34" charset="-120"/>
                <a:ea typeface="微軟正黑體" panose="020B0604030504040204" pitchFamily="34" charset="-120"/>
                <a:cs typeface="Public Sans Thin"/>
                <a:sym typeface="Public Sans Thin"/>
              </a:rPr>
              <a:t>陳柏鈞</a:t>
            </a:r>
            <a:r>
              <a:rPr lang="en-US" altLang="zh-TW" sz="42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  <a:sym typeface="Public Sans Thin"/>
              </a:rPr>
              <a:t>11372007</a:t>
            </a:r>
            <a:endParaRPr lang="zh-TW" altLang="en-US" sz="4200" dirty="0">
              <a:latin typeface="Cambria" panose="02040503050406030204" pitchFamily="18" charset="0"/>
              <a:ea typeface="微軟正黑體" panose="020B0604030504040204" pitchFamily="34" charset="-120"/>
              <a:cs typeface="Calibri" panose="020F0502020204030204" pitchFamily="34" charset="0"/>
              <a:sym typeface="Public Sans Thin"/>
            </a:endParaRPr>
          </a:p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latin typeface="Cambria" panose="02040503050406030204" pitchFamily="18" charset="0"/>
                <a:ea typeface="Cambria" panose="02040503050406030204" pitchFamily="18" charset="0"/>
                <a:cs typeface="Public Sans Thin"/>
                <a:sym typeface="Public Sans Thin"/>
              </a:rPr>
              <a:t>Presentation Date : Jun.</a:t>
            </a:r>
            <a:r>
              <a:rPr lang="zh-TW" altLang="en-US" sz="4200" dirty="0">
                <a:latin typeface="Cambria" panose="02040503050406030204" pitchFamily="18" charset="0"/>
                <a:ea typeface="Cambria" panose="02040503050406030204" pitchFamily="18" charset="0"/>
                <a:cs typeface="Public Sans Thin"/>
                <a:sym typeface="Public Sans Thin"/>
              </a:rPr>
              <a:t> </a:t>
            </a:r>
            <a:r>
              <a:rPr lang="en-US" altLang="zh-TW" sz="4200" dirty="0">
                <a:latin typeface="Cambria" panose="02040503050406030204" pitchFamily="18" charset="0"/>
                <a:ea typeface="Cambria" panose="02040503050406030204" pitchFamily="18" charset="0"/>
                <a:cs typeface="Public Sans Thin"/>
                <a:sym typeface="Public Sans Thin"/>
              </a:rPr>
              <a:t>16</a:t>
            </a:r>
            <a:r>
              <a:rPr lang="en-US" sz="4200" dirty="0">
                <a:latin typeface="Cambria" panose="02040503050406030204" pitchFamily="18" charset="0"/>
                <a:ea typeface="Cambria" panose="02040503050406030204" pitchFamily="18" charset="0"/>
                <a:cs typeface="Public Sans Thin"/>
                <a:sym typeface="Public Sans Thin"/>
              </a:rPr>
              <a:t> , 2025</a:t>
            </a:r>
            <a:endParaRPr lang="en-US" sz="4200" dirty="0">
              <a:latin typeface="Public Sans Thin"/>
              <a:ea typeface="Public Sans Thin"/>
              <a:cs typeface="Public Sans Thin"/>
              <a:sym typeface="Public Sans Thi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1" y="-2843"/>
            <a:ext cx="1524000" cy="10287000"/>
            <a:chOff x="0" y="0"/>
            <a:chExt cx="1858937" cy="27093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58937" cy="2709333"/>
            </a:xfrm>
            <a:custGeom>
              <a:avLst/>
              <a:gdLst/>
              <a:ahLst/>
              <a:cxnLst/>
              <a:rect l="l" t="t" r="r" b="b"/>
              <a:pathLst>
                <a:path w="1858937" h="2709333">
                  <a:moveTo>
                    <a:pt x="0" y="0"/>
                  </a:moveTo>
                  <a:lnTo>
                    <a:pt x="1858937" y="0"/>
                  </a:lnTo>
                  <a:lnTo>
                    <a:pt x="185893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98E3B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1858937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38"/>
                </a:lnSpc>
              </a:pPr>
              <a:endParaRPr/>
            </a:p>
          </p:txBody>
        </p:sp>
      </p:grp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8E246133-4F8E-6A1E-1523-9A82ADAFD2E4}"/>
              </a:ext>
            </a:extLst>
          </p:cNvPr>
          <p:cNvSpPr txBox="1"/>
          <p:nvPr/>
        </p:nvSpPr>
        <p:spPr>
          <a:xfrm>
            <a:off x="1676400" y="419100"/>
            <a:ext cx="3505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前言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AF15C71B-583A-EC22-2880-963F8A4175C5}"/>
              </a:ext>
            </a:extLst>
          </p:cNvPr>
          <p:cNvSpPr txBox="1"/>
          <p:nvPr/>
        </p:nvSpPr>
        <p:spPr>
          <a:xfrm>
            <a:off x="1828800" y="2705100"/>
            <a:ext cx="160782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台灣處於歐亞大陸板塊與菲律賓海板塊交界，故地震頻繁，終年受到地震災害的威脅。</a:t>
            </a:r>
            <a:endParaRPr lang="en-US" altLang="zh-TW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endParaRPr lang="en-US" altLang="zh-TW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endParaRPr lang="en-US" altLang="zh-TW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鋼結構之橋墩，其優點為施工快速、組裝方便、重量輕，且具備比混凝土橋墩更佳的耐震性能等優點。考量鋼橋墩之詳細施工細節</a:t>
            </a:r>
            <a:endParaRPr lang="en-US" altLang="zh-TW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endParaRPr lang="en-US" altLang="zh-TW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endParaRPr lang="en-US" altLang="zh-TW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indent="-742950">
              <a:buFont typeface="+mj-lt"/>
              <a:buAutoNum type="arabicPeriod"/>
            </a:pP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早期建造鋼橋墩普遍採用完全空心結構體設計，然而經過幾次大地震過後造成空心斷面之橋墩嚴重的結構損害，其中包括發生在壓力側之</a:t>
            </a:r>
            <a:r>
              <a:rPr lang="zh-TW" altLang="en-US" sz="36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局部挫屈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，且局部挫屈易發生在柱體不連續處</a:t>
            </a:r>
            <a:endParaRPr lang="en-US" altLang="zh-TW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>
            <a:extLst>
              <a:ext uri="{FF2B5EF4-FFF2-40B4-BE49-F238E27FC236}">
                <a16:creationId xmlns:a16="http://schemas.microsoft.com/office/drawing/2014/main" id="{462FBC18-497C-60A1-D4B5-052355FE5283}"/>
              </a:ext>
            </a:extLst>
          </p:cNvPr>
          <p:cNvGrpSpPr/>
          <p:nvPr/>
        </p:nvGrpSpPr>
        <p:grpSpPr>
          <a:xfrm>
            <a:off x="1" y="-2843"/>
            <a:ext cx="1524000" cy="10287000"/>
            <a:chOff x="0" y="0"/>
            <a:chExt cx="1858937" cy="2709333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6C7F9E0A-AE7B-1B95-6AEE-D2612F6293A4}"/>
                </a:ext>
              </a:extLst>
            </p:cNvPr>
            <p:cNvSpPr/>
            <p:nvPr/>
          </p:nvSpPr>
          <p:spPr>
            <a:xfrm>
              <a:off x="0" y="0"/>
              <a:ext cx="1858937" cy="2709333"/>
            </a:xfrm>
            <a:custGeom>
              <a:avLst/>
              <a:gdLst/>
              <a:ahLst/>
              <a:cxnLst/>
              <a:rect l="l" t="t" r="r" b="b"/>
              <a:pathLst>
                <a:path w="1858937" h="2709333">
                  <a:moveTo>
                    <a:pt x="0" y="0"/>
                  </a:moveTo>
                  <a:lnTo>
                    <a:pt x="1858937" y="0"/>
                  </a:lnTo>
                  <a:lnTo>
                    <a:pt x="185893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98E3B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5F7B02EA-3BFA-3BCC-478D-AC16AC096A1D}"/>
                </a:ext>
              </a:extLst>
            </p:cNvPr>
            <p:cNvSpPr txBox="1"/>
            <p:nvPr/>
          </p:nvSpPr>
          <p:spPr>
            <a:xfrm>
              <a:off x="0" y="0"/>
              <a:ext cx="1858937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38"/>
                </a:lnSpc>
              </a:pPr>
              <a:endParaRPr/>
            </a:p>
          </p:txBody>
        </p:sp>
      </p:grp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DE8865EB-223B-A449-0A8D-94CB0E6AC3E9}"/>
              </a:ext>
            </a:extLst>
          </p:cNvPr>
          <p:cNvSpPr txBox="1"/>
          <p:nvPr/>
        </p:nvSpPr>
        <p:spPr>
          <a:xfrm>
            <a:off x="1676400" y="419100"/>
            <a:ext cx="4495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案例分析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3930B-BA57-22B6-5498-15F50E080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>
            <a:extLst>
              <a:ext uri="{FF2B5EF4-FFF2-40B4-BE49-F238E27FC236}">
                <a16:creationId xmlns:a16="http://schemas.microsoft.com/office/drawing/2014/main" id="{4F6F0715-D5DD-0D90-9D7D-BFAA4CE700DE}"/>
              </a:ext>
            </a:extLst>
          </p:cNvPr>
          <p:cNvGrpSpPr/>
          <p:nvPr/>
        </p:nvGrpSpPr>
        <p:grpSpPr>
          <a:xfrm>
            <a:off x="1" y="-2843"/>
            <a:ext cx="1524000" cy="10287000"/>
            <a:chOff x="0" y="0"/>
            <a:chExt cx="1858937" cy="2709333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ED7B6EF8-30B4-D03F-A0C1-D4BB57FA7FBF}"/>
                </a:ext>
              </a:extLst>
            </p:cNvPr>
            <p:cNvSpPr/>
            <p:nvPr/>
          </p:nvSpPr>
          <p:spPr>
            <a:xfrm>
              <a:off x="0" y="0"/>
              <a:ext cx="1858937" cy="2709333"/>
            </a:xfrm>
            <a:custGeom>
              <a:avLst/>
              <a:gdLst/>
              <a:ahLst/>
              <a:cxnLst/>
              <a:rect l="l" t="t" r="r" b="b"/>
              <a:pathLst>
                <a:path w="1858937" h="2709333">
                  <a:moveTo>
                    <a:pt x="0" y="0"/>
                  </a:moveTo>
                  <a:lnTo>
                    <a:pt x="1858937" y="0"/>
                  </a:lnTo>
                  <a:lnTo>
                    <a:pt x="185893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98E3B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A8A8EB6E-20F2-77E1-9962-1C831EE240C9}"/>
                </a:ext>
              </a:extLst>
            </p:cNvPr>
            <p:cNvSpPr txBox="1"/>
            <p:nvPr/>
          </p:nvSpPr>
          <p:spPr>
            <a:xfrm>
              <a:off x="0" y="0"/>
              <a:ext cx="1858937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38"/>
                </a:lnSpc>
              </a:pPr>
              <a:endParaRPr/>
            </a:p>
          </p:txBody>
        </p:sp>
      </p:grp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8A19A0F-599A-3ADD-C556-007050BA679C}"/>
              </a:ext>
            </a:extLst>
          </p:cNvPr>
          <p:cNvSpPr txBox="1"/>
          <p:nvPr/>
        </p:nvSpPr>
        <p:spPr>
          <a:xfrm>
            <a:off x="1676400" y="419100"/>
            <a:ext cx="9525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模型建立和參數設定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B08AB1A9-8646-86F1-0664-9E35EEFA4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2247900"/>
            <a:ext cx="3581400" cy="7424565"/>
          </a:xfrm>
          <a:prstGeom prst="rect">
            <a:avLst/>
          </a:prstGeom>
        </p:spPr>
      </p:pic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5440DA3-1B13-153D-B676-91F02991CC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004864"/>
              </p:ext>
            </p:extLst>
          </p:nvPr>
        </p:nvGraphicFramePr>
        <p:xfrm>
          <a:off x="7010400" y="3009900"/>
          <a:ext cx="10455216" cy="35267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807031">
                  <a:extLst>
                    <a:ext uri="{9D8B030D-6E8A-4147-A177-3AD203B41FA5}">
                      <a16:colId xmlns:a16="http://schemas.microsoft.com/office/drawing/2014/main" val="2569968036"/>
                    </a:ext>
                  </a:extLst>
                </a:gridCol>
                <a:gridCol w="1729637">
                  <a:extLst>
                    <a:ext uri="{9D8B030D-6E8A-4147-A177-3AD203B41FA5}">
                      <a16:colId xmlns:a16="http://schemas.microsoft.com/office/drawing/2014/main" val="1507266476"/>
                    </a:ext>
                  </a:extLst>
                </a:gridCol>
                <a:gridCol w="1729637">
                  <a:extLst>
                    <a:ext uri="{9D8B030D-6E8A-4147-A177-3AD203B41FA5}">
                      <a16:colId xmlns:a16="http://schemas.microsoft.com/office/drawing/2014/main" val="426546683"/>
                    </a:ext>
                  </a:extLst>
                </a:gridCol>
                <a:gridCol w="1729637">
                  <a:extLst>
                    <a:ext uri="{9D8B030D-6E8A-4147-A177-3AD203B41FA5}">
                      <a16:colId xmlns:a16="http://schemas.microsoft.com/office/drawing/2014/main" val="4275014062"/>
                    </a:ext>
                  </a:extLst>
                </a:gridCol>
                <a:gridCol w="1729637">
                  <a:extLst>
                    <a:ext uri="{9D8B030D-6E8A-4147-A177-3AD203B41FA5}">
                      <a16:colId xmlns:a16="http://schemas.microsoft.com/office/drawing/2014/main" val="969338736"/>
                    </a:ext>
                  </a:extLst>
                </a:gridCol>
                <a:gridCol w="1729637">
                  <a:extLst>
                    <a:ext uri="{9D8B030D-6E8A-4147-A177-3AD203B41FA5}">
                      <a16:colId xmlns:a16="http://schemas.microsoft.com/office/drawing/2014/main" val="1115448899"/>
                    </a:ext>
                  </a:extLst>
                </a:gridCol>
              </a:tblGrid>
              <a:tr h="705344">
                <a:tc>
                  <a:txBody>
                    <a:bodyPr/>
                    <a:lstStyle/>
                    <a:p>
                      <a:pPr algn="ctr"/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模型</a:t>
                      </a:r>
                      <a:r>
                        <a:rPr lang="en-US" altLang="zh-TW" sz="2400" dirty="0"/>
                        <a:t>1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模型</a:t>
                      </a:r>
                      <a:r>
                        <a:rPr lang="en-US" altLang="zh-TW" sz="2400" dirty="0"/>
                        <a:t>2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模型</a:t>
                      </a:r>
                      <a:r>
                        <a:rPr lang="en-US" altLang="zh-TW" sz="2400" dirty="0"/>
                        <a:t>3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模型</a:t>
                      </a:r>
                      <a:r>
                        <a:rPr lang="en-US" altLang="zh-TW" sz="2400" dirty="0"/>
                        <a:t>4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/>
                        <a:t>模型</a:t>
                      </a:r>
                      <a:r>
                        <a:rPr lang="en-US" altLang="zh-TW" sz="2400" dirty="0"/>
                        <a:t>5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3673814"/>
                  </a:ext>
                </a:extLst>
              </a:tr>
              <a:tr h="70534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外徑 </a:t>
                      </a:r>
                      <a:r>
                        <a:rPr lang="en-US" altLang="zh-TW" sz="2400" dirty="0"/>
                        <a:t>(cm)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80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80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80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80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80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0487762"/>
                  </a:ext>
                </a:extLst>
              </a:tr>
              <a:tr h="70534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板厚 </a:t>
                      </a:r>
                      <a:r>
                        <a:rPr lang="en-US" altLang="zh-TW" sz="2400" dirty="0"/>
                        <a:t>(cm)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1.0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1.4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1.8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1.4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1.4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3576346"/>
                  </a:ext>
                </a:extLst>
              </a:tr>
              <a:tr h="70534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柱高 </a:t>
                      </a:r>
                      <a:r>
                        <a:rPr lang="en-US" altLang="zh-TW" sz="2400" dirty="0"/>
                        <a:t>(m)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4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4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4</a:t>
                      </a:r>
                      <a:endParaRPr kumimoji="0" lang="zh-TW" alt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4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4</a:t>
                      </a:r>
                      <a:endParaRPr kumimoji="0" lang="zh-TW" alt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6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8</a:t>
                      </a:r>
                      <a:endParaRPr lang="zh-TW" altLang="en-US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6780907"/>
                  </a:ext>
                </a:extLst>
              </a:tr>
              <a:tr h="70534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/>
                        <a:t>螺栓</a:t>
                      </a:r>
                      <a:endParaRPr lang="en-US" altLang="zh-TW" sz="24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24</a:t>
                      </a:r>
                      <a:r>
                        <a:rPr lang="zh-TW" altLang="en-US" sz="2400" dirty="0"/>
                        <a:t>*</a:t>
                      </a:r>
                      <a:r>
                        <a:rPr lang="en-US" altLang="zh-TW" sz="2400" dirty="0"/>
                        <a:t>φ3.8</a:t>
                      </a:r>
                      <a:r>
                        <a:rPr lang="zh-TW" altLang="en-US" sz="2400" dirty="0"/>
                        <a:t> </a:t>
                      </a:r>
                      <a:r>
                        <a:rPr lang="en-US" altLang="zh-TW" sz="2400" dirty="0"/>
                        <a:t>cm</a:t>
                      </a:r>
                      <a:endParaRPr lang="zh-TW" altLang="en-US" sz="2400" i="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/>
                        <a:t>24</a:t>
                      </a:r>
                      <a:r>
                        <a:rPr lang="zh-TW" altLang="en-US" sz="2400" dirty="0"/>
                        <a:t>*</a:t>
                      </a:r>
                      <a:r>
                        <a:rPr lang="en-US" altLang="zh-TW" sz="2400" dirty="0"/>
                        <a:t>φ3.8</a:t>
                      </a:r>
                      <a:r>
                        <a:rPr lang="zh-TW" altLang="en-US" sz="2400" dirty="0"/>
                        <a:t> </a:t>
                      </a:r>
                      <a:r>
                        <a:rPr lang="en-US" altLang="zh-TW" sz="2400" dirty="0"/>
                        <a:t>cm</a:t>
                      </a:r>
                      <a:endParaRPr lang="zh-TW" altLang="en-US" sz="2400" i="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/>
                        <a:t>24</a:t>
                      </a:r>
                      <a:r>
                        <a:rPr lang="zh-TW" altLang="en-US" sz="2400" dirty="0"/>
                        <a:t>*</a:t>
                      </a:r>
                      <a:r>
                        <a:rPr lang="en-US" altLang="zh-TW" sz="2400" dirty="0"/>
                        <a:t>φ3.8</a:t>
                      </a:r>
                      <a:r>
                        <a:rPr lang="zh-TW" altLang="en-US" sz="2400" dirty="0"/>
                        <a:t> </a:t>
                      </a:r>
                      <a:r>
                        <a:rPr lang="en-US" altLang="zh-TW" sz="2400" dirty="0"/>
                        <a:t>cm</a:t>
                      </a:r>
                      <a:endParaRPr lang="zh-TW" altLang="en-US" sz="2400" i="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/>
                        <a:t>24</a:t>
                      </a:r>
                      <a:r>
                        <a:rPr lang="zh-TW" altLang="en-US" sz="2400" dirty="0"/>
                        <a:t>*</a:t>
                      </a:r>
                      <a:r>
                        <a:rPr lang="en-US" altLang="zh-TW" sz="2400" dirty="0"/>
                        <a:t>φ3.8</a:t>
                      </a:r>
                      <a:r>
                        <a:rPr lang="zh-TW" altLang="en-US" sz="2400" dirty="0"/>
                        <a:t> </a:t>
                      </a:r>
                      <a:r>
                        <a:rPr lang="en-US" altLang="zh-TW" sz="2400" dirty="0"/>
                        <a:t>cm</a:t>
                      </a:r>
                      <a:endParaRPr lang="zh-TW" altLang="en-US" sz="2400" i="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/>
                        <a:t>24</a:t>
                      </a:r>
                      <a:r>
                        <a:rPr lang="zh-TW" altLang="en-US" sz="2400" dirty="0"/>
                        <a:t>*</a:t>
                      </a:r>
                      <a:r>
                        <a:rPr lang="en-US" altLang="zh-TW" sz="2400" dirty="0"/>
                        <a:t>φ3.8</a:t>
                      </a:r>
                      <a:r>
                        <a:rPr lang="zh-TW" altLang="en-US" sz="2400" dirty="0"/>
                        <a:t> </a:t>
                      </a:r>
                      <a:r>
                        <a:rPr lang="en-US" altLang="zh-TW" sz="2400" dirty="0"/>
                        <a:t>cm</a:t>
                      </a:r>
                      <a:endParaRPr lang="zh-TW" altLang="en-US" sz="2400" i="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2550555"/>
                  </a:ext>
                </a:extLst>
              </a:tr>
            </a:tbl>
          </a:graphicData>
        </a:graphic>
      </p:graphicFrame>
      <p:sp>
        <p:nvSpPr>
          <p:cNvPr id="4" name="文字方塊 3">
            <a:extLst>
              <a:ext uri="{FF2B5EF4-FFF2-40B4-BE49-F238E27FC236}">
                <a16:creationId xmlns:a16="http://schemas.microsoft.com/office/drawing/2014/main" id="{080ECCD0-C5A0-09C1-3B07-AB8C3A373E54}"/>
              </a:ext>
            </a:extLst>
          </p:cNvPr>
          <p:cNvSpPr txBox="1"/>
          <p:nvPr/>
        </p:nvSpPr>
        <p:spPr>
          <a:xfrm>
            <a:off x="7483416" y="7353300"/>
            <a:ext cx="9982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</a:t>
            </a:r>
            <a:r>
              <a:rPr lang="en-US" altLang="zh-TW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 : 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比較不同板厚的差異</a:t>
            </a: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</a:t>
            </a:r>
            <a:r>
              <a:rPr lang="en-US" altLang="zh-TW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 : 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比較不同柱高的差異</a:t>
            </a: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8204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8EB44-6BE6-9439-2C47-104DB2148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>
            <a:extLst>
              <a:ext uri="{FF2B5EF4-FFF2-40B4-BE49-F238E27FC236}">
                <a16:creationId xmlns:a16="http://schemas.microsoft.com/office/drawing/2014/main" id="{732D4D92-84A9-19BF-55C8-450702B1EDB6}"/>
              </a:ext>
            </a:extLst>
          </p:cNvPr>
          <p:cNvGrpSpPr/>
          <p:nvPr/>
        </p:nvGrpSpPr>
        <p:grpSpPr>
          <a:xfrm>
            <a:off x="1" y="-2843"/>
            <a:ext cx="1524000" cy="10287000"/>
            <a:chOff x="0" y="0"/>
            <a:chExt cx="1858937" cy="2709333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4C773734-A432-FE6D-22F8-ECC11500AC13}"/>
                </a:ext>
              </a:extLst>
            </p:cNvPr>
            <p:cNvSpPr/>
            <p:nvPr/>
          </p:nvSpPr>
          <p:spPr>
            <a:xfrm>
              <a:off x="0" y="0"/>
              <a:ext cx="1858937" cy="2709333"/>
            </a:xfrm>
            <a:custGeom>
              <a:avLst/>
              <a:gdLst/>
              <a:ahLst/>
              <a:cxnLst/>
              <a:rect l="l" t="t" r="r" b="b"/>
              <a:pathLst>
                <a:path w="1858937" h="2709333">
                  <a:moveTo>
                    <a:pt x="0" y="0"/>
                  </a:moveTo>
                  <a:lnTo>
                    <a:pt x="1858937" y="0"/>
                  </a:lnTo>
                  <a:lnTo>
                    <a:pt x="185893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98E3B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40AF4068-E78D-1A7C-5B16-73434A11B8D4}"/>
                </a:ext>
              </a:extLst>
            </p:cNvPr>
            <p:cNvSpPr txBox="1"/>
            <p:nvPr/>
          </p:nvSpPr>
          <p:spPr>
            <a:xfrm>
              <a:off x="0" y="0"/>
              <a:ext cx="1858937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38"/>
                </a:lnSpc>
              </a:pPr>
              <a:endParaRPr/>
            </a:p>
          </p:txBody>
        </p:sp>
      </p:grp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CC66FF5C-A01A-2FBC-C6B4-4054308EB20D}"/>
              </a:ext>
            </a:extLst>
          </p:cNvPr>
          <p:cNvSpPr txBox="1"/>
          <p:nvPr/>
        </p:nvSpPr>
        <p:spPr>
          <a:xfrm>
            <a:off x="1676400" y="419100"/>
            <a:ext cx="10668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鋼橋墩材料和斷面設定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4803429C-FB88-A464-0B35-39776B2C8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059196"/>
            <a:ext cx="5410200" cy="7817234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4DF1DCE-C6B4-A9B3-34FC-524FE3347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2739640"/>
            <a:ext cx="9935978" cy="645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493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CBD50-7A19-99B5-5BAB-DDB6064C8E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>
            <a:extLst>
              <a:ext uri="{FF2B5EF4-FFF2-40B4-BE49-F238E27FC236}">
                <a16:creationId xmlns:a16="http://schemas.microsoft.com/office/drawing/2014/main" id="{D303B537-54C8-F107-76B2-8292D069B77A}"/>
              </a:ext>
            </a:extLst>
          </p:cNvPr>
          <p:cNvGrpSpPr/>
          <p:nvPr/>
        </p:nvGrpSpPr>
        <p:grpSpPr>
          <a:xfrm>
            <a:off x="1" y="-2843"/>
            <a:ext cx="1524000" cy="10287000"/>
            <a:chOff x="0" y="0"/>
            <a:chExt cx="1858937" cy="2709333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F4518D60-415F-D0E3-667D-DB626174E03D}"/>
                </a:ext>
              </a:extLst>
            </p:cNvPr>
            <p:cNvSpPr/>
            <p:nvPr/>
          </p:nvSpPr>
          <p:spPr>
            <a:xfrm>
              <a:off x="0" y="0"/>
              <a:ext cx="1858937" cy="2709333"/>
            </a:xfrm>
            <a:custGeom>
              <a:avLst/>
              <a:gdLst/>
              <a:ahLst/>
              <a:cxnLst/>
              <a:rect l="l" t="t" r="r" b="b"/>
              <a:pathLst>
                <a:path w="1858937" h="2709333">
                  <a:moveTo>
                    <a:pt x="0" y="0"/>
                  </a:moveTo>
                  <a:lnTo>
                    <a:pt x="1858937" y="0"/>
                  </a:lnTo>
                  <a:lnTo>
                    <a:pt x="185893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98E3B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5622DB87-8707-0DAB-2AFE-6F3446ED3C47}"/>
                </a:ext>
              </a:extLst>
            </p:cNvPr>
            <p:cNvSpPr txBox="1"/>
            <p:nvPr/>
          </p:nvSpPr>
          <p:spPr>
            <a:xfrm>
              <a:off x="0" y="0"/>
              <a:ext cx="1858937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38"/>
                </a:lnSpc>
              </a:pPr>
              <a:endParaRPr/>
            </a:p>
          </p:txBody>
        </p:sp>
      </p:grp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D0854027-1E63-1809-C255-9D66EC5945DB}"/>
              </a:ext>
            </a:extLst>
          </p:cNvPr>
          <p:cNvSpPr txBox="1"/>
          <p:nvPr/>
        </p:nvSpPr>
        <p:spPr>
          <a:xfrm>
            <a:off x="1676400" y="419100"/>
            <a:ext cx="6477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基座參數設定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6DC1CE2-0C7E-4024-A709-0216CBC07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3392" y="2933699"/>
            <a:ext cx="7869383" cy="5650401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D9663469-64AB-F645-27CD-630A26CD84EB}"/>
              </a:ext>
            </a:extLst>
          </p:cNvPr>
          <p:cNvSpPr txBox="1"/>
          <p:nvPr/>
        </p:nvSpPr>
        <p:spPr>
          <a:xfrm>
            <a:off x="1932296" y="4481626"/>
            <a:ext cx="721170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本研究只針對鋼橋墩挫屈行為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不考慮基座變形及位移的可能性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基座設定為彈性段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不考慮非線性問題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17575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DAA7A4-56A5-A151-4ACE-826EE2922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>
            <a:extLst>
              <a:ext uri="{FF2B5EF4-FFF2-40B4-BE49-F238E27FC236}">
                <a16:creationId xmlns:a16="http://schemas.microsoft.com/office/drawing/2014/main" id="{091AB3A8-8DE5-A532-E9F9-2B5F992AE70E}"/>
              </a:ext>
            </a:extLst>
          </p:cNvPr>
          <p:cNvGrpSpPr/>
          <p:nvPr/>
        </p:nvGrpSpPr>
        <p:grpSpPr>
          <a:xfrm>
            <a:off x="1" y="-2843"/>
            <a:ext cx="1524000" cy="10287000"/>
            <a:chOff x="0" y="0"/>
            <a:chExt cx="1858937" cy="2709333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4DBDDC32-635B-2A2A-E709-55C6B77FAF5F}"/>
                </a:ext>
              </a:extLst>
            </p:cNvPr>
            <p:cNvSpPr/>
            <p:nvPr/>
          </p:nvSpPr>
          <p:spPr>
            <a:xfrm>
              <a:off x="0" y="0"/>
              <a:ext cx="1858937" cy="2709333"/>
            </a:xfrm>
            <a:custGeom>
              <a:avLst/>
              <a:gdLst/>
              <a:ahLst/>
              <a:cxnLst/>
              <a:rect l="l" t="t" r="r" b="b"/>
              <a:pathLst>
                <a:path w="1858937" h="2709333">
                  <a:moveTo>
                    <a:pt x="0" y="0"/>
                  </a:moveTo>
                  <a:lnTo>
                    <a:pt x="1858937" y="0"/>
                  </a:lnTo>
                  <a:lnTo>
                    <a:pt x="185893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98E3B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B99516E0-9B8C-1B57-F87A-141D16E6AC23}"/>
                </a:ext>
              </a:extLst>
            </p:cNvPr>
            <p:cNvSpPr txBox="1"/>
            <p:nvPr/>
          </p:nvSpPr>
          <p:spPr>
            <a:xfrm>
              <a:off x="0" y="0"/>
              <a:ext cx="1858937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38"/>
                </a:lnSpc>
              </a:pPr>
              <a:endParaRPr/>
            </a:p>
          </p:txBody>
        </p:sp>
      </p:grp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C7E64AA8-6E90-26EB-976D-F91204943E78}"/>
              </a:ext>
            </a:extLst>
          </p:cNvPr>
          <p:cNvSpPr txBox="1"/>
          <p:nvPr/>
        </p:nvSpPr>
        <p:spPr>
          <a:xfrm>
            <a:off x="1676400" y="419100"/>
            <a:ext cx="6553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靜力施加方法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00A7A8A6-C0CE-B331-FEE9-5E531B7EC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7400" y="2781300"/>
            <a:ext cx="3733800" cy="584420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1E6AF6B4-0EF4-35C6-45ED-C7223EBDC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3200" y="2781300"/>
            <a:ext cx="3536217" cy="584420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A4982EEB-F174-7DDD-5E13-4C825FEBE9CA}"/>
                  </a:ext>
                </a:extLst>
              </p:cNvPr>
              <p:cNvSpPr txBox="1"/>
              <p:nvPr/>
            </p:nvSpPr>
            <p:spPr>
              <a:xfrm>
                <a:off x="1949356" y="3467100"/>
                <a:ext cx="7211704" cy="49888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模型</a:t>
                </a:r>
                <a:r>
                  <a:rPr lang="en-US" altLang="zh-TW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</a:t>
                </a: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、</a:t>
                </a:r>
                <a:r>
                  <a:rPr lang="en-US" altLang="zh-TW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2</a:t>
                </a: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、</a:t>
                </a:r>
                <a:r>
                  <a:rPr lang="en-US" altLang="zh-TW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3(</a:t>
                </a: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不同板厚</a:t>
                </a:r>
                <a:r>
                  <a:rPr lang="en-US" altLang="zh-TW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向下施加一大小、方向相同的力</a:t>
                </a:r>
                <a:endParaRPr lang="en-US" altLang="zh-TW" sz="32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TW" sz="32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TW" sz="32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模型</a:t>
                </a:r>
                <a:r>
                  <a:rPr lang="en-US" altLang="zh-TW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2</a:t>
                </a: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、</a:t>
                </a:r>
                <a:r>
                  <a:rPr lang="en-US" altLang="zh-TW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4</a:t>
                </a: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、</a:t>
                </a:r>
                <a:r>
                  <a:rPr lang="en-US" altLang="zh-TW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5(</a:t>
                </a: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不同柱高</a:t>
                </a:r>
                <a:r>
                  <a:rPr lang="en-US" altLang="zh-TW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則因為臨界挫屈公式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4000" i="1" smtClean="0"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sSubPr>
                      <m:e>
                        <m:r>
                          <a:rPr lang="en-US" altLang="zh-TW" sz="4000" b="0" i="1" smtClean="0"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𝑃</m:t>
                        </m:r>
                      </m:e>
                      <m:sub>
                        <m:r>
                          <a:rPr lang="en-US" altLang="zh-TW" sz="4000" b="0" i="1" smtClean="0"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𝑐𝑟</m:t>
                        </m:r>
                      </m:sub>
                    </m:sSub>
                    <m:r>
                      <a:rPr lang="en-US" altLang="zh-TW" sz="4000" b="0" i="1" smtClean="0"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=</m:t>
                    </m:r>
                    <m:f>
                      <m:fPr>
                        <m:ctrlPr>
                          <a:rPr lang="en-US" altLang="zh-TW" sz="4000" b="0" i="1" smtClean="0"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TW" sz="4000" b="0" i="1" smtClean="0"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</m:ctrlPr>
                          </m:sSupPr>
                          <m:e>
                            <m:r>
                              <a:rPr lang="zh-TW" altLang="en-US" sz="4000" b="0" i="1" smtClean="0"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𝜋</m:t>
                            </m:r>
                          </m:e>
                          <m:sup>
                            <m:r>
                              <a:rPr lang="en-US" altLang="zh-TW" sz="4000" b="0" i="1" smtClean="0"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2</m:t>
                            </m:r>
                          </m:sup>
                        </m:sSup>
                        <m:r>
                          <a:rPr lang="en-US" altLang="zh-TW" sz="4000" b="0" i="1" smtClean="0">
                            <a:latin typeface="Cambria Math" panose="02040503050406030204" pitchFamily="18" charset="0"/>
                            <a:ea typeface="微軟正黑體" panose="020B0604030504040204" pitchFamily="34" charset="-120"/>
                          </a:rPr>
                          <m:t>𝐸𝐼</m:t>
                        </m:r>
                      </m:num>
                      <m:den>
                        <m:sSup>
                          <m:sSupPr>
                            <m:ctrlPr>
                              <a:rPr lang="en-US" altLang="zh-TW" sz="4000" b="0" i="1" smtClean="0"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</m:ctrlPr>
                          </m:sSupPr>
                          <m:e>
                            <m:r>
                              <a:rPr lang="en-US" altLang="zh-TW" sz="4000" b="0" i="1" smtClean="0"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𝐿</m:t>
                            </m:r>
                          </m:e>
                          <m:sup>
                            <m:r>
                              <a:rPr lang="en-US" altLang="zh-TW" sz="4000" b="0" i="1" smtClean="0">
                                <a:latin typeface="Cambria Math" panose="02040503050406030204" pitchFamily="18" charset="0"/>
                                <a:ea typeface="微軟正黑體" panose="020B0604030504040204" pitchFamily="34" charset="-12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，柱高稍微增加會造成挫屈值有極大變化，因而改為利用反覆側推的方式進行加載</a:t>
                </a:r>
                <a:r>
                  <a:rPr lang="en-US" altLang="zh-TW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模擬地震地表加速度</a:t>
                </a:r>
                <a:r>
                  <a:rPr lang="en-US" altLang="zh-TW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</a:p>
            </p:txBody>
          </p:sp>
        </mc:Choice>
        <mc:Fallback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A4982EEB-F174-7DDD-5E13-4C825FEBE9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9356" y="3467100"/>
                <a:ext cx="7211704" cy="4988802"/>
              </a:xfrm>
              <a:prstGeom prst="rect">
                <a:avLst/>
              </a:prstGeom>
              <a:blipFill>
                <a:blip r:embed="rId4"/>
                <a:stretch>
                  <a:fillRect l="-1944" t="-1589" r="-1183" b="-305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字方塊 5">
            <a:extLst>
              <a:ext uri="{FF2B5EF4-FFF2-40B4-BE49-F238E27FC236}">
                <a16:creationId xmlns:a16="http://schemas.microsoft.com/office/drawing/2014/main" id="{DAB8C5A4-6717-CD88-AD0C-7F07D39D7E10}"/>
              </a:ext>
            </a:extLst>
          </p:cNvPr>
          <p:cNvSpPr txBox="1"/>
          <p:nvPr/>
        </p:nvSpPr>
        <p:spPr>
          <a:xfrm>
            <a:off x="9677400" y="8801100"/>
            <a:ext cx="373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之靜力施加方法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27B9691-8B89-0851-B1FF-B983CA74F705}"/>
              </a:ext>
            </a:extLst>
          </p:cNvPr>
          <p:cNvSpPr txBox="1"/>
          <p:nvPr/>
        </p:nvSpPr>
        <p:spPr>
          <a:xfrm>
            <a:off x="14074408" y="8801100"/>
            <a:ext cx="373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之靜力施加方法</a:t>
            </a:r>
          </a:p>
        </p:txBody>
      </p:sp>
    </p:spTree>
    <p:extLst>
      <p:ext uri="{BB962C8B-B14F-4D97-AF65-F5344CB8AC3E}">
        <p14:creationId xmlns:p14="http://schemas.microsoft.com/office/powerpoint/2010/main" val="146962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376</Words>
  <Application>Microsoft Office PowerPoint</Application>
  <PresentationFormat>自訂</PresentationFormat>
  <Paragraphs>66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6" baseType="lpstr">
      <vt:lpstr>Times New Roman</vt:lpstr>
      <vt:lpstr>Arial</vt:lpstr>
      <vt:lpstr>微軟正黑體</vt:lpstr>
      <vt:lpstr>Calibri</vt:lpstr>
      <vt:lpstr>Public Sans Thin</vt:lpstr>
      <vt:lpstr>Poppins</vt:lpstr>
      <vt:lpstr>Cambria</vt:lpstr>
      <vt:lpstr>Cambria Math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涂子彧</dc:creator>
  <cp:lastModifiedBy>邱昱倫</cp:lastModifiedBy>
  <cp:revision>6</cp:revision>
  <dcterms:created xsi:type="dcterms:W3CDTF">2006-08-16T00:00:00Z</dcterms:created>
  <dcterms:modified xsi:type="dcterms:W3CDTF">2025-06-15T06:52:15Z</dcterms:modified>
  <dc:identifier>DAGqZWfyoBQ</dc:identifier>
</cp:coreProperties>
</file>

<file path=docProps/thumbnail.jpeg>
</file>